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6" r:id="rId6"/>
    <p:sldId id="260" r:id="rId7"/>
    <p:sldId id="261" r:id="rId8"/>
    <p:sldId id="262" r:id="rId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B27AB7-7C4F-4808-8532-BE177A66687C}" v="38" dt="2024-05-21T10:21:24.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DeMaggio" userId="76fd61b0e0733b5c" providerId="LiveId" clId="{15B61DE5-1029-485E-A0AD-23A607D534A1}"/>
    <pc:docChg chg="modSld">
      <pc:chgData name="Thomas DeMaggio" userId="76fd61b0e0733b5c" providerId="LiveId" clId="{15B61DE5-1029-485E-A0AD-23A607D534A1}" dt="2024-05-21T10:58:12.226" v="164" actId="1076"/>
      <pc:docMkLst>
        <pc:docMk/>
      </pc:docMkLst>
      <pc:sldChg chg="modSp mod">
        <pc:chgData name="Thomas DeMaggio" userId="76fd61b0e0733b5c" providerId="LiveId" clId="{15B61DE5-1029-485E-A0AD-23A607D534A1}" dt="2024-05-21T10:58:12.226" v="164" actId="1076"/>
        <pc:sldMkLst>
          <pc:docMk/>
          <pc:sldMk cId="425531746" sldId="262"/>
        </pc:sldMkLst>
        <pc:spChg chg="mod">
          <ac:chgData name="Thomas DeMaggio" userId="76fd61b0e0733b5c" providerId="LiveId" clId="{15B61DE5-1029-485E-A0AD-23A607D534A1}" dt="2024-05-21T10:58:12.226" v="164" actId="1076"/>
          <ac:spMkLst>
            <pc:docMk/>
            <pc:sldMk cId="425531746" sldId="262"/>
            <ac:spMk id="6" creationId="{4F64D14A-2A08-8776-E4BF-81BF45DC77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ADF7702E-CC18-4D37-A3C0-A4AF39D82AD6}" type="datetimeFigureOut">
              <a:rPr lang="en-US" smtClean="0"/>
              <a:t>5/21/2024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EADF5BD3-4532-42C6-8BE6-0A450446BF12}" type="slidenum">
              <a:rPr lang="en-US" smtClean="0"/>
              <a:t>‹#›</a:t>
            </a:fld>
            <a:endParaRPr lang="en-US"/>
          </a:p>
        </p:txBody>
      </p:sp>
    </p:spTree>
    <p:extLst>
      <p:ext uri="{BB962C8B-B14F-4D97-AF65-F5344CB8AC3E}">
        <p14:creationId xmlns:p14="http://schemas.microsoft.com/office/powerpoint/2010/main" val="3213295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DF5BD3-4532-42C6-8BE6-0A450446BF12}" type="slidenum">
              <a:rPr lang="en-US" smtClean="0"/>
              <a:t>3</a:t>
            </a:fld>
            <a:endParaRPr lang="en-US" dirty="0"/>
          </a:p>
        </p:txBody>
      </p:sp>
    </p:spTree>
    <p:extLst>
      <p:ext uri="{BB962C8B-B14F-4D97-AF65-F5344CB8AC3E}">
        <p14:creationId xmlns:p14="http://schemas.microsoft.com/office/powerpoint/2010/main" val="424887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80B3-E870-5FD2-E2F5-311205237B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2A6AF3-9C82-8008-0586-5158B01292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DDD1AB-7D2E-D9DB-68C5-F90847585719}"/>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48216E2C-4E09-9265-0A1D-AE51918EDE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408BAB-4D76-0A02-9C90-409D09E0A136}"/>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352410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0A2C-3F6D-0A75-A37C-110238C33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16096-61FE-77D7-435B-1546894BA8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C309BF-2DFD-1907-5397-1392333DD7A5}"/>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684329F7-777E-3277-073A-81CDFBBE0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199E47-4777-754B-EC38-09A3F8045D47}"/>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1209139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41227-C7BB-C1A8-A650-298C89A392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827D5B-46C6-DD22-102E-E8C13B2CDF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05787-796C-9B11-F47F-FE0F772A9959}"/>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7C752B34-4009-39A0-6A44-A137256CB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AB07A-AA04-9E6C-8C1B-D1836A0819A3}"/>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378018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6059B-CACF-8C5B-F823-DDABCD77E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0776C2-4B95-DB19-34A3-E79BE437BC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B9DE14-C4A0-3BEF-E2C7-44B35FC080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ABA153-3C7F-11BA-8365-FCE77450C76D}"/>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6" name="Footer Placeholder 5">
            <a:extLst>
              <a:ext uri="{FF2B5EF4-FFF2-40B4-BE49-F238E27FC236}">
                <a16:creationId xmlns:a16="http://schemas.microsoft.com/office/drawing/2014/main" id="{771F1E0D-C748-2118-E332-170270F72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DDCA68-0A42-3401-5735-D7E5313E30D3}"/>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309875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ACCE7-5E7D-1E6F-24B9-46F896EBCA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9B4599-D644-C7CC-1B4B-418C2AD087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D564D0-EFC2-3CAA-2FA7-C7EFEBCCDA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28B649-413B-111C-5FA0-4C83BAA3D7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18DC9B-1C61-0EB9-B2AA-D3D7EFE745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FC5E8E-E424-74F0-76CB-DCBFDA07AFE1}"/>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8" name="Footer Placeholder 7">
            <a:extLst>
              <a:ext uri="{FF2B5EF4-FFF2-40B4-BE49-F238E27FC236}">
                <a16:creationId xmlns:a16="http://schemas.microsoft.com/office/drawing/2014/main" id="{1409AD84-9AB8-AE4E-C3A1-90CACCFB42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651EC1-7698-B073-A908-CB6EDB8C573C}"/>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426193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55BD3-362D-22E1-A4BA-E961F28296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559C60-D725-768D-7431-E5ACE9328905}"/>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4" name="Footer Placeholder 3">
            <a:extLst>
              <a:ext uri="{FF2B5EF4-FFF2-40B4-BE49-F238E27FC236}">
                <a16:creationId xmlns:a16="http://schemas.microsoft.com/office/drawing/2014/main" id="{6CBB998B-B701-DE71-33E1-FEA7C98E8B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C60930-E2D7-1423-99D6-0CEECD1A6055}"/>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3915096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281B7-71A0-9BB8-78EA-8E71D7283BFA}"/>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3" name="Footer Placeholder 2">
            <a:extLst>
              <a:ext uri="{FF2B5EF4-FFF2-40B4-BE49-F238E27FC236}">
                <a16:creationId xmlns:a16="http://schemas.microsoft.com/office/drawing/2014/main" id="{6D7DCA31-8C88-06B2-1D31-120C90B635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B7CF78-9D2E-FEBC-7C0D-B54929E56F16}"/>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14295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AE41-DD07-FB9B-806E-0809EB288E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AA4906-F3D2-B4EC-008C-6A0E5B13B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2B38F7-D89C-34D8-5424-253A3A59EA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DA3481-DB64-CF44-64AF-6F053B5370E8}"/>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6" name="Footer Placeholder 5">
            <a:extLst>
              <a:ext uri="{FF2B5EF4-FFF2-40B4-BE49-F238E27FC236}">
                <a16:creationId xmlns:a16="http://schemas.microsoft.com/office/drawing/2014/main" id="{509BF3CE-14AD-178A-3A7D-42B590FC65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9DF168-4B41-F9D9-8C73-C80012E20FA3}"/>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717220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FC98-40E0-1F9F-744F-4BC923BCE7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DC00F9-A136-10C9-57E3-94EC77535B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523665-BE82-029E-6B64-FE7BE969F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C001D9-E424-A377-B76C-A071641E78BA}"/>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6" name="Footer Placeholder 5">
            <a:extLst>
              <a:ext uri="{FF2B5EF4-FFF2-40B4-BE49-F238E27FC236}">
                <a16:creationId xmlns:a16="http://schemas.microsoft.com/office/drawing/2014/main" id="{9B51A312-7D9B-186D-5B5F-E63E21E68E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42CF69-6D05-3A8C-3294-670956798E35}"/>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241297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DBDFC-EF83-5C41-5CB5-E390405AFF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5B23E1-39C4-EA03-FD25-34A5CD1ABC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C006C-BE44-0235-0611-E05DB6485ED3}"/>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F2B5FC49-655A-180E-760B-18ABBC096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7D092-CD7F-2D09-949A-84FA60D33224}"/>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1595505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E8541A-1817-2C8B-72EC-24A5C23B09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A92AB0-3B4A-C696-AED6-1C957BAEA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6E6139-0BEC-CF2C-DD92-FE31404DD531}"/>
              </a:ext>
            </a:extLst>
          </p:cNvPr>
          <p:cNvSpPr>
            <a:spLocks noGrp="1"/>
          </p:cNvSpPr>
          <p:nvPr>
            <p:ph type="dt" sz="half" idx="10"/>
          </p:nvPr>
        </p:nvSpPr>
        <p:spPr/>
        <p:txBody>
          <a:body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F4982D9B-A4F0-0526-C970-F9CF318A5B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EE42FB-AAED-0EC9-B28C-DF22CF33FD09}"/>
              </a:ext>
            </a:extLst>
          </p:cNvPr>
          <p:cNvSpPr>
            <a:spLocks noGrp="1"/>
          </p:cNvSpPr>
          <p:nvPr>
            <p:ph type="sldNum" sz="quarter" idx="12"/>
          </p:nvPr>
        </p:nvSpPr>
        <p:spPr/>
        <p:txBody>
          <a:bodyPr/>
          <a:lstStyle/>
          <a:p>
            <a:fld id="{80F26C39-C61B-44E4-81CA-8C12EE05F931}" type="slidenum">
              <a:rPr lang="en-US" smtClean="0"/>
              <a:t>‹#›</a:t>
            </a:fld>
            <a:endParaRPr lang="en-US"/>
          </a:p>
        </p:txBody>
      </p:sp>
    </p:spTree>
    <p:extLst>
      <p:ext uri="{BB962C8B-B14F-4D97-AF65-F5344CB8AC3E}">
        <p14:creationId xmlns:p14="http://schemas.microsoft.com/office/powerpoint/2010/main" val="3818015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00E9F7-D083-E0C2-09D0-7529888043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A5072E-0480-A972-4727-F06D8CF346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71349-4A49-ECC5-AACE-E82FE3CC47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DAA8A0-B09A-4287-B3AD-1866B8354141}" type="datetimeFigureOut">
              <a:rPr lang="en-US" smtClean="0"/>
              <a:t>5/21/2024</a:t>
            </a:fld>
            <a:endParaRPr lang="en-US"/>
          </a:p>
        </p:txBody>
      </p:sp>
      <p:sp>
        <p:nvSpPr>
          <p:cNvPr id="5" name="Footer Placeholder 4">
            <a:extLst>
              <a:ext uri="{FF2B5EF4-FFF2-40B4-BE49-F238E27FC236}">
                <a16:creationId xmlns:a16="http://schemas.microsoft.com/office/drawing/2014/main" id="{452F6FDA-F52B-E16E-6710-A2BAB00749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DAADFB7-8739-BA8E-07F4-BFE5C5C51C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F26C39-C61B-44E4-81CA-8C12EE05F931}" type="slidenum">
              <a:rPr lang="en-US" smtClean="0"/>
              <a:t>‹#›</a:t>
            </a:fld>
            <a:endParaRPr lang="en-US"/>
          </a:p>
        </p:txBody>
      </p:sp>
    </p:spTree>
    <p:extLst>
      <p:ext uri="{BB962C8B-B14F-4D97-AF65-F5344CB8AC3E}">
        <p14:creationId xmlns:p14="http://schemas.microsoft.com/office/powerpoint/2010/main" val="2245924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1B3D-B261-91B4-9C74-87B7AFE397F9}"/>
              </a:ext>
            </a:extLst>
          </p:cNvPr>
          <p:cNvSpPr>
            <a:spLocks noGrp="1"/>
          </p:cNvSpPr>
          <p:nvPr>
            <p:ph type="ctrTitle"/>
          </p:nvPr>
        </p:nvSpPr>
        <p:spPr/>
        <p:txBody>
          <a:bodyPr/>
          <a:lstStyle/>
          <a:p>
            <a:r>
              <a:rPr lang="en-US" dirty="0">
                <a:solidFill>
                  <a:srgbClr val="002060"/>
                </a:solidFill>
              </a:rPr>
              <a:t>Island Club - Phase Four</a:t>
            </a:r>
          </a:p>
        </p:txBody>
      </p:sp>
      <p:sp>
        <p:nvSpPr>
          <p:cNvPr id="3" name="Subtitle 2">
            <a:extLst>
              <a:ext uri="{FF2B5EF4-FFF2-40B4-BE49-F238E27FC236}">
                <a16:creationId xmlns:a16="http://schemas.microsoft.com/office/drawing/2014/main" id="{5EAB697F-7409-B8FB-582C-E841696B45F7}"/>
              </a:ext>
            </a:extLst>
          </p:cNvPr>
          <p:cNvSpPr>
            <a:spLocks noGrp="1"/>
          </p:cNvSpPr>
          <p:nvPr>
            <p:ph type="subTitle" idx="1"/>
          </p:nvPr>
        </p:nvSpPr>
        <p:spPr/>
        <p:txBody>
          <a:bodyPr/>
          <a:lstStyle/>
          <a:p>
            <a:r>
              <a:rPr lang="en-US" dirty="0"/>
              <a:t>Special Assessment and Finance Update</a:t>
            </a:r>
          </a:p>
          <a:p>
            <a:r>
              <a:rPr lang="en-US" dirty="0"/>
              <a:t>May 21,2024</a:t>
            </a:r>
          </a:p>
        </p:txBody>
      </p:sp>
    </p:spTree>
    <p:extLst>
      <p:ext uri="{BB962C8B-B14F-4D97-AF65-F5344CB8AC3E}">
        <p14:creationId xmlns:p14="http://schemas.microsoft.com/office/powerpoint/2010/main" val="2718751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4C2C-307B-4347-3454-B268023B73AC}"/>
              </a:ext>
            </a:extLst>
          </p:cNvPr>
          <p:cNvSpPr>
            <a:spLocks noGrp="1"/>
          </p:cNvSpPr>
          <p:nvPr>
            <p:ph type="title"/>
          </p:nvPr>
        </p:nvSpPr>
        <p:spPr>
          <a:xfrm>
            <a:off x="838200" y="159108"/>
            <a:ext cx="10515600" cy="1325563"/>
          </a:xfrm>
        </p:spPr>
        <p:txBody>
          <a:bodyPr>
            <a:normAutofit/>
          </a:bodyPr>
          <a:lstStyle/>
          <a:p>
            <a:r>
              <a:rPr lang="en-US" sz="3600" b="1" dirty="0">
                <a:solidFill>
                  <a:srgbClr val="002060"/>
                </a:solidFill>
              </a:rPr>
              <a:t>Island Club Phase Four – Treasurer Opening Remarks</a:t>
            </a:r>
          </a:p>
        </p:txBody>
      </p:sp>
      <p:sp>
        <p:nvSpPr>
          <p:cNvPr id="3" name="Content Placeholder 2">
            <a:extLst>
              <a:ext uri="{FF2B5EF4-FFF2-40B4-BE49-F238E27FC236}">
                <a16:creationId xmlns:a16="http://schemas.microsoft.com/office/drawing/2014/main" id="{4D45F50C-DF99-82B9-4871-6B6B178BA0FB}"/>
              </a:ext>
            </a:extLst>
          </p:cNvPr>
          <p:cNvSpPr>
            <a:spLocks noGrp="1"/>
          </p:cNvSpPr>
          <p:nvPr>
            <p:ph idx="1"/>
          </p:nvPr>
        </p:nvSpPr>
        <p:spPr>
          <a:xfrm>
            <a:off x="838200" y="1288025"/>
            <a:ext cx="10515600" cy="5073445"/>
          </a:xfrm>
        </p:spPr>
        <p:txBody>
          <a:bodyPr>
            <a:normAutofit fontScale="77500" lnSpcReduction="20000"/>
          </a:bodyPr>
          <a:lstStyle/>
          <a:p>
            <a:pPr marL="0" indent="0">
              <a:buNone/>
            </a:pPr>
            <a:r>
              <a:rPr lang="en-US" sz="2400" b="1" dirty="0"/>
              <a:t>A number of improvement opportunities, identified by the new board, are in process of being actioned:</a:t>
            </a:r>
          </a:p>
          <a:p>
            <a:pPr marL="514350" indent="-514350">
              <a:buFont typeface="+mj-lt"/>
              <a:buAutoNum type="arabicPeriod"/>
            </a:pPr>
            <a:endParaRPr lang="en-US" sz="2000" dirty="0"/>
          </a:p>
          <a:p>
            <a:pPr marL="457200" indent="-457200">
              <a:buFont typeface="+mj-lt"/>
              <a:buAutoNum type="arabicPeriod"/>
            </a:pPr>
            <a:r>
              <a:rPr lang="en-US" sz="2000" dirty="0"/>
              <a:t>First and foremost, the Board is acting as a team,  reviewing and approving all spend before moving forward and in many cases leveraging committees which include residents to finalize plans.</a:t>
            </a:r>
            <a:br>
              <a:rPr lang="en-US" sz="2000" dirty="0"/>
            </a:br>
            <a:endParaRPr lang="en-US" sz="2000" dirty="0"/>
          </a:p>
          <a:p>
            <a:pPr marL="457200" indent="-457200">
              <a:buFont typeface="+mj-lt"/>
              <a:buAutoNum type="arabicPeriod"/>
            </a:pPr>
            <a:r>
              <a:rPr lang="en-US" sz="2000" dirty="0"/>
              <a:t>On-line Truist Bank access – Appropriate access and entitlements were never established.  Previously users, including the accountant, shared one ID and Password causing transition issues, access conflicts, account lock-outs and control risk.</a:t>
            </a:r>
            <a:br>
              <a:rPr lang="en-US" sz="2000" dirty="0"/>
            </a:br>
            <a:endParaRPr lang="en-US" sz="2000" dirty="0"/>
          </a:p>
          <a:p>
            <a:pPr marL="514350" indent="-514350">
              <a:buFont typeface="+mj-lt"/>
              <a:buAutoNum type="arabicPeriod"/>
            </a:pPr>
            <a:r>
              <a:rPr lang="en-US" sz="2000" dirty="0"/>
              <a:t>Office Management – processes are very manual with no procedures, defined controls or separation of responsibilities.   QuickBooks will be implemented, and Office Manager and Accountant roles and responsibilities defined, to improve efficiency, records retention, control and drive down cost.</a:t>
            </a:r>
            <a:br>
              <a:rPr lang="en-US" sz="2000" dirty="0"/>
            </a:br>
            <a:endParaRPr lang="en-US" sz="2000" dirty="0"/>
          </a:p>
          <a:p>
            <a:pPr marL="514350" indent="-514350">
              <a:buFont typeface="+mj-lt"/>
              <a:buAutoNum type="arabicPeriod"/>
            </a:pPr>
            <a:r>
              <a:rPr lang="en-US" sz="2000" dirty="0"/>
              <a:t>Sterling Accountant - relationship, service levels, timing and rates must be reviewed and revised.  Bank access and office issues are causing delays in reporting and financial statement preparation.  (Last financials received from Sterling were February and they were incomplete). </a:t>
            </a:r>
            <a:br>
              <a:rPr lang="en-US" sz="2000" dirty="0"/>
            </a:br>
            <a:endParaRPr lang="en-US" sz="2000" dirty="0"/>
          </a:p>
          <a:p>
            <a:pPr marL="514350" indent="-514350">
              <a:buFont typeface="+mj-lt"/>
              <a:buAutoNum type="arabicPeriod"/>
            </a:pPr>
            <a:r>
              <a:rPr lang="en-US" sz="2000" dirty="0"/>
              <a:t> Payroll, Invoice, and check approval authority procedures need to be defined and implemented.</a:t>
            </a:r>
          </a:p>
          <a:p>
            <a:pPr marL="514350" indent="-514350">
              <a:buFont typeface="+mj-lt"/>
              <a:buAutoNum type="arabicPeriod"/>
            </a:pPr>
            <a:endParaRPr lang="en-US" sz="2000" dirty="0"/>
          </a:p>
          <a:p>
            <a:pPr marL="0" indent="0">
              <a:buNone/>
            </a:pPr>
            <a:r>
              <a:rPr lang="en-US" sz="2400" b="1" dirty="0"/>
              <a:t>Driving these improvements will improve controls, reduce cycle time and lower both office staff and accountant costs.</a:t>
            </a:r>
            <a:endParaRPr lang="en-US" sz="2400" dirty="0"/>
          </a:p>
        </p:txBody>
      </p:sp>
      <p:sp>
        <p:nvSpPr>
          <p:cNvPr id="5" name="TextBox 4">
            <a:extLst>
              <a:ext uri="{FF2B5EF4-FFF2-40B4-BE49-F238E27FC236}">
                <a16:creationId xmlns:a16="http://schemas.microsoft.com/office/drawing/2014/main" id="{8E5DEF75-A8F2-1003-1C3A-AD2166FF766C}"/>
              </a:ext>
            </a:extLst>
          </p:cNvPr>
          <p:cNvSpPr txBox="1"/>
          <p:nvPr/>
        </p:nvSpPr>
        <p:spPr>
          <a:xfrm>
            <a:off x="11739716" y="6361470"/>
            <a:ext cx="266420" cy="276999"/>
          </a:xfrm>
          <a:prstGeom prst="rect">
            <a:avLst/>
          </a:prstGeom>
          <a:noFill/>
        </p:spPr>
        <p:txBody>
          <a:bodyPr wrap="none" rtlCol="0">
            <a:spAutoFit/>
          </a:bodyPr>
          <a:lstStyle/>
          <a:p>
            <a:r>
              <a:rPr lang="en-US" sz="1200" dirty="0"/>
              <a:t>2</a:t>
            </a:r>
          </a:p>
        </p:txBody>
      </p:sp>
    </p:spTree>
    <p:extLst>
      <p:ext uri="{BB962C8B-B14F-4D97-AF65-F5344CB8AC3E}">
        <p14:creationId xmlns:p14="http://schemas.microsoft.com/office/powerpoint/2010/main" val="1234707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27B3-5C2B-27DA-B179-2AE040D761B9}"/>
              </a:ext>
            </a:extLst>
          </p:cNvPr>
          <p:cNvSpPr>
            <a:spLocks noGrp="1"/>
          </p:cNvSpPr>
          <p:nvPr>
            <p:ph type="title"/>
          </p:nvPr>
        </p:nvSpPr>
        <p:spPr>
          <a:xfrm>
            <a:off x="553065" y="306131"/>
            <a:ext cx="10515600" cy="1325563"/>
          </a:xfrm>
        </p:spPr>
        <p:txBody>
          <a:bodyPr/>
          <a:lstStyle/>
          <a:p>
            <a:r>
              <a:rPr kumimoji="0" lang="en-US" sz="36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Special Assessment Budget</a:t>
            </a:r>
            <a:endParaRPr lang="en-US" dirty="0"/>
          </a:p>
        </p:txBody>
      </p:sp>
      <p:pic>
        <p:nvPicPr>
          <p:cNvPr id="10" name="Content Placeholder 9">
            <a:extLst>
              <a:ext uri="{FF2B5EF4-FFF2-40B4-BE49-F238E27FC236}">
                <a16:creationId xmlns:a16="http://schemas.microsoft.com/office/drawing/2014/main" id="{AD04A3B2-102B-303D-7BC6-E526B0FDD0E0}"/>
              </a:ext>
            </a:extLst>
          </p:cNvPr>
          <p:cNvPicPr>
            <a:picLocks noGrp="1" noChangeAspect="1"/>
          </p:cNvPicPr>
          <p:nvPr>
            <p:ph idx="1"/>
          </p:nvPr>
        </p:nvPicPr>
        <p:blipFill>
          <a:blip r:embed="rId3"/>
          <a:stretch>
            <a:fillRect/>
          </a:stretch>
        </p:blipFill>
        <p:spPr>
          <a:xfrm>
            <a:off x="1943223" y="1156646"/>
            <a:ext cx="7308931" cy="3720032"/>
          </a:xfrm>
          <a:prstGeom prst="rect">
            <a:avLst/>
          </a:prstGeom>
        </p:spPr>
      </p:pic>
      <p:sp>
        <p:nvSpPr>
          <p:cNvPr id="12" name="TextBox 11">
            <a:extLst>
              <a:ext uri="{FF2B5EF4-FFF2-40B4-BE49-F238E27FC236}">
                <a16:creationId xmlns:a16="http://schemas.microsoft.com/office/drawing/2014/main" id="{D7E42097-3EA8-FC9B-C412-D90502E1C3D0}"/>
              </a:ext>
            </a:extLst>
          </p:cNvPr>
          <p:cNvSpPr txBox="1"/>
          <p:nvPr/>
        </p:nvSpPr>
        <p:spPr>
          <a:xfrm>
            <a:off x="312173" y="5103674"/>
            <a:ext cx="11506200" cy="1754326"/>
          </a:xfrm>
          <a:prstGeom prst="rect">
            <a:avLst/>
          </a:prstGeom>
          <a:noFill/>
        </p:spPr>
        <p:txBody>
          <a:bodyPr wrap="square">
            <a:spAutoFit/>
          </a:bodyPr>
          <a:lstStyle/>
          <a:p>
            <a:pPr marL="285750" indent="-285750">
              <a:buFont typeface="Arial" panose="020B0604020202020204" pitchFamily="34" charset="0"/>
              <a:buChar char="•"/>
            </a:pPr>
            <a:r>
              <a:rPr lang="en-US" dirty="0"/>
              <a:t>Original budget included $2,900,550 coming from residents ($23,971.49 x 121 units) and $52,999 of Reserve account usage.</a:t>
            </a:r>
            <a:br>
              <a:rPr lang="en-US" dirty="0"/>
            </a:br>
            <a:endParaRPr lang="en-US" dirty="0"/>
          </a:p>
          <a:p>
            <a:pPr marL="285750" indent="-285750">
              <a:buFont typeface="Arial" panose="020B0604020202020204" pitchFamily="34" charset="0"/>
              <a:buChar char="•"/>
            </a:pPr>
            <a:r>
              <a:rPr lang="en-US" dirty="0"/>
              <a:t>Reserve account is currently near zero balance.  Once work is complete a Reserve Study will be performed, and a new Reserve forecast developed. </a:t>
            </a:r>
          </a:p>
          <a:p>
            <a:pPr marL="285750" indent="-28575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810DFC86-EDA0-681B-50BA-D2C20940E45C}"/>
              </a:ext>
            </a:extLst>
          </p:cNvPr>
          <p:cNvSpPr txBox="1"/>
          <p:nvPr/>
        </p:nvSpPr>
        <p:spPr>
          <a:xfrm flipH="1">
            <a:off x="11743156" y="6488668"/>
            <a:ext cx="75217" cy="276999"/>
          </a:xfrm>
          <a:prstGeom prst="rect">
            <a:avLst/>
          </a:prstGeom>
          <a:noFill/>
        </p:spPr>
        <p:txBody>
          <a:bodyPr wrap="square" rtlCol="0">
            <a:spAutoFit/>
          </a:bodyPr>
          <a:lstStyle/>
          <a:p>
            <a:r>
              <a:rPr lang="en-US" sz="1200" dirty="0"/>
              <a:t>3</a:t>
            </a:r>
          </a:p>
        </p:txBody>
      </p:sp>
    </p:spTree>
    <p:extLst>
      <p:ext uri="{BB962C8B-B14F-4D97-AF65-F5344CB8AC3E}">
        <p14:creationId xmlns:p14="http://schemas.microsoft.com/office/powerpoint/2010/main" val="78970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84CF2-7D8F-D2E4-0A60-F2DCEEEAB4A1}"/>
              </a:ext>
            </a:extLst>
          </p:cNvPr>
          <p:cNvSpPr>
            <a:spLocks noGrp="1"/>
          </p:cNvSpPr>
          <p:nvPr>
            <p:ph type="title"/>
          </p:nvPr>
        </p:nvSpPr>
        <p:spPr>
          <a:xfrm>
            <a:off x="838200" y="365125"/>
            <a:ext cx="10881852" cy="1325563"/>
          </a:xfrm>
        </p:spPr>
        <p:txBody>
          <a:bodyPr/>
          <a:lstStyle/>
          <a:p>
            <a:r>
              <a:rPr kumimoji="0" lang="en-US" sz="36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Special Assessment Progress</a:t>
            </a:r>
            <a:endParaRPr lang="en-US" dirty="0"/>
          </a:p>
        </p:txBody>
      </p:sp>
      <p:pic>
        <p:nvPicPr>
          <p:cNvPr id="4" name="Content Placeholder 3">
            <a:extLst>
              <a:ext uri="{FF2B5EF4-FFF2-40B4-BE49-F238E27FC236}">
                <a16:creationId xmlns:a16="http://schemas.microsoft.com/office/drawing/2014/main" id="{34549F1E-340B-7E94-ACE7-774A3BF79A51}"/>
              </a:ext>
            </a:extLst>
          </p:cNvPr>
          <p:cNvPicPr>
            <a:picLocks noGrp="1" noChangeAspect="1"/>
          </p:cNvPicPr>
          <p:nvPr>
            <p:ph idx="1"/>
          </p:nvPr>
        </p:nvPicPr>
        <p:blipFill>
          <a:blip r:embed="rId2"/>
          <a:stretch>
            <a:fillRect/>
          </a:stretch>
        </p:blipFill>
        <p:spPr>
          <a:xfrm>
            <a:off x="773676" y="1396183"/>
            <a:ext cx="10515600" cy="3423683"/>
          </a:xfrm>
          <a:prstGeom prst="rect">
            <a:avLst/>
          </a:prstGeom>
        </p:spPr>
      </p:pic>
      <p:sp>
        <p:nvSpPr>
          <p:cNvPr id="6" name="TextBox 5">
            <a:extLst>
              <a:ext uri="{FF2B5EF4-FFF2-40B4-BE49-F238E27FC236}">
                <a16:creationId xmlns:a16="http://schemas.microsoft.com/office/drawing/2014/main" id="{40365DD0-3F61-10A4-E714-010FEC1260F0}"/>
              </a:ext>
            </a:extLst>
          </p:cNvPr>
          <p:cNvSpPr txBox="1"/>
          <p:nvPr/>
        </p:nvSpPr>
        <p:spPr>
          <a:xfrm>
            <a:off x="537456" y="4938140"/>
            <a:ext cx="11117088" cy="1477328"/>
          </a:xfrm>
          <a:prstGeom prst="rect">
            <a:avLst/>
          </a:prstGeom>
          <a:noFill/>
        </p:spPr>
        <p:txBody>
          <a:bodyPr wrap="square">
            <a:spAutoFit/>
          </a:bodyPr>
          <a:lstStyle/>
          <a:p>
            <a:pPr marL="285750" marR="0" lvl="0" indent="-27432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Currently work is over 85% complete.  </a:t>
            </a:r>
            <a:r>
              <a:rPr lang="en-US" dirty="0">
                <a:solidFill>
                  <a:prstClr val="black"/>
                </a:solidFill>
                <a:latin typeface="Aptos" panose="02110004020202020204"/>
              </a:rPr>
              <a:t>Largest remaining areas to commence are Painting and Landscaping.</a:t>
            </a:r>
            <a:br>
              <a:rPr lang="en-US" dirty="0">
                <a:solidFill>
                  <a:prstClr val="black"/>
                </a:solidFill>
                <a:latin typeface="Aptos" panose="02110004020202020204"/>
              </a:rPr>
            </a:br>
            <a:endParaRPr lang="en-US" dirty="0">
              <a:solidFill>
                <a:prstClr val="black"/>
              </a:solidFill>
              <a:latin typeface="Aptos" panose="0211000402020202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 thorough review of both Special Assessment and Operating expenses is underway to ensure all costs are “right placed” and we have accurate ongoing forecast of Operating Expenses for our HOA analysis.</a:t>
            </a:r>
            <a:b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Oval 6">
            <a:extLst>
              <a:ext uri="{FF2B5EF4-FFF2-40B4-BE49-F238E27FC236}">
                <a16:creationId xmlns:a16="http://schemas.microsoft.com/office/drawing/2014/main" id="{4320F72A-560E-D141-6ABD-896C5B1AACA6}"/>
              </a:ext>
            </a:extLst>
          </p:cNvPr>
          <p:cNvSpPr/>
          <p:nvPr/>
        </p:nvSpPr>
        <p:spPr>
          <a:xfrm>
            <a:off x="8904830" y="4221480"/>
            <a:ext cx="1089660" cy="3276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2FC65EF-6A3E-B74E-1E03-6B0D58C6D987}"/>
              </a:ext>
            </a:extLst>
          </p:cNvPr>
          <p:cNvSpPr txBox="1"/>
          <p:nvPr/>
        </p:nvSpPr>
        <p:spPr>
          <a:xfrm>
            <a:off x="916858" y="6369764"/>
            <a:ext cx="4578497" cy="246221"/>
          </a:xfrm>
          <a:prstGeom prst="rect">
            <a:avLst/>
          </a:prstGeom>
          <a:noFill/>
        </p:spPr>
        <p:txBody>
          <a:bodyPr wrap="none" rtlCol="0">
            <a:spAutoFit/>
          </a:bodyPr>
          <a:lstStyle/>
          <a:p>
            <a:r>
              <a:rPr lang="en-US" sz="1000" i="1" dirty="0"/>
              <a:t>Note: Complete detail by vendor and payment is available in the attached Excel.</a:t>
            </a:r>
          </a:p>
        </p:txBody>
      </p:sp>
      <p:sp>
        <p:nvSpPr>
          <p:cNvPr id="3" name="TextBox 2">
            <a:extLst>
              <a:ext uri="{FF2B5EF4-FFF2-40B4-BE49-F238E27FC236}">
                <a16:creationId xmlns:a16="http://schemas.microsoft.com/office/drawing/2014/main" id="{B001F256-A658-2C5E-564F-308CF7DD0C29}"/>
              </a:ext>
            </a:extLst>
          </p:cNvPr>
          <p:cNvSpPr txBox="1"/>
          <p:nvPr/>
        </p:nvSpPr>
        <p:spPr>
          <a:xfrm>
            <a:off x="11720052" y="6410632"/>
            <a:ext cx="266420" cy="461665"/>
          </a:xfrm>
          <a:prstGeom prst="rect">
            <a:avLst/>
          </a:prstGeom>
          <a:noFill/>
        </p:spPr>
        <p:txBody>
          <a:bodyPr wrap="none" rtlCol="0">
            <a:spAutoFit/>
          </a:bodyPr>
          <a:lstStyle/>
          <a:p>
            <a:r>
              <a:rPr lang="en-US" sz="1200" dirty="0"/>
              <a:t>4</a:t>
            </a:r>
          </a:p>
          <a:p>
            <a:endParaRPr lang="en-US" sz="1200" dirty="0"/>
          </a:p>
        </p:txBody>
      </p:sp>
    </p:spTree>
    <p:extLst>
      <p:ext uri="{BB962C8B-B14F-4D97-AF65-F5344CB8AC3E}">
        <p14:creationId xmlns:p14="http://schemas.microsoft.com/office/powerpoint/2010/main" val="4051986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AF398-E18C-4A63-80E7-4AF58052C243}"/>
              </a:ext>
            </a:extLst>
          </p:cNvPr>
          <p:cNvSpPr>
            <a:spLocks noGrp="1"/>
          </p:cNvSpPr>
          <p:nvPr>
            <p:ph type="title"/>
          </p:nvPr>
        </p:nvSpPr>
        <p:spPr>
          <a:xfrm>
            <a:off x="434340" y="106046"/>
            <a:ext cx="10683240" cy="755015"/>
          </a:xfrm>
        </p:spPr>
        <p:txBody>
          <a:bodyPr>
            <a:normAutofit/>
          </a:bodyPr>
          <a:lstStyle/>
          <a:p>
            <a:r>
              <a:rPr kumimoji="0" lang="en-US" sz="32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a:t>
            </a:r>
            <a:r>
              <a:rPr lang="en-US" sz="3200" b="1" dirty="0">
                <a:solidFill>
                  <a:srgbClr val="002060"/>
                </a:solidFill>
                <a:latin typeface="Aptos Display" panose="02110004020202020204"/>
              </a:rPr>
              <a:t>Other Expense Detail </a:t>
            </a:r>
            <a:endParaRPr lang="en-US" sz="3200" dirty="0"/>
          </a:p>
        </p:txBody>
      </p:sp>
      <p:sp>
        <p:nvSpPr>
          <p:cNvPr id="8" name="TextBox 7">
            <a:extLst>
              <a:ext uri="{FF2B5EF4-FFF2-40B4-BE49-F238E27FC236}">
                <a16:creationId xmlns:a16="http://schemas.microsoft.com/office/drawing/2014/main" id="{9E911C65-D959-8274-8541-CEE012234B30}"/>
              </a:ext>
            </a:extLst>
          </p:cNvPr>
          <p:cNvSpPr txBox="1"/>
          <p:nvPr/>
        </p:nvSpPr>
        <p:spPr>
          <a:xfrm>
            <a:off x="373752" y="861061"/>
            <a:ext cx="11503616" cy="1754326"/>
          </a:xfrm>
          <a:prstGeom prst="rect">
            <a:avLst/>
          </a:prstGeom>
          <a:noFill/>
        </p:spPr>
        <p:txBody>
          <a:bodyPr wrap="square">
            <a:spAutoFit/>
          </a:bodyPr>
          <a:lstStyle/>
          <a:p>
            <a:pPr marL="285750" indent="-285750">
              <a:buFont typeface="Arial" panose="020B0604020202020204" pitchFamily="34" charset="0"/>
              <a:buChar char="•"/>
            </a:pPr>
            <a:r>
              <a:rPr lang="en-US" b="1" dirty="0">
                <a:latin typeface="Aptos" panose="02110004020202020204"/>
              </a:rPr>
              <a:t>Listed below are details for $77,441 of Other Expenses, not specifically identified in the Special Assessment Budget but spent against it.  </a:t>
            </a:r>
          </a:p>
          <a:p>
            <a:pPr marL="285750" indent="-285750">
              <a:buFont typeface="Arial" panose="020B0604020202020204" pitchFamily="34" charset="0"/>
              <a:buChar char="•"/>
            </a:pPr>
            <a:endParaRPr lang="en-US" b="1" dirty="0">
              <a:latin typeface="Aptos" panose="02110004020202020204"/>
            </a:endParaRPr>
          </a:p>
          <a:p>
            <a:pPr marL="285750" indent="-285750">
              <a:buFont typeface="Arial" panose="020B0604020202020204" pitchFamily="34" charset="0"/>
              <a:buChar char="•"/>
            </a:pPr>
            <a:r>
              <a:rPr lang="en-US" b="1" dirty="0">
                <a:latin typeface="Aptos" panose="02110004020202020204"/>
              </a:rPr>
              <a:t>These expenses are part of our review and will likely be moved out of Special Assessment to the Operating Budget</a:t>
            </a:r>
          </a:p>
          <a:p>
            <a:endParaRPr lang="en-US" dirty="0"/>
          </a:p>
        </p:txBody>
      </p:sp>
      <p:sp>
        <p:nvSpPr>
          <p:cNvPr id="3" name="TextBox 2">
            <a:extLst>
              <a:ext uri="{FF2B5EF4-FFF2-40B4-BE49-F238E27FC236}">
                <a16:creationId xmlns:a16="http://schemas.microsoft.com/office/drawing/2014/main" id="{2D0B5C1A-E486-9EDD-2AFF-F4201D111661}"/>
              </a:ext>
            </a:extLst>
          </p:cNvPr>
          <p:cNvSpPr txBox="1"/>
          <p:nvPr/>
        </p:nvSpPr>
        <p:spPr>
          <a:xfrm>
            <a:off x="11457182" y="6239151"/>
            <a:ext cx="266420" cy="276999"/>
          </a:xfrm>
          <a:prstGeom prst="rect">
            <a:avLst/>
          </a:prstGeom>
          <a:noFill/>
        </p:spPr>
        <p:txBody>
          <a:bodyPr wrap="none" rtlCol="0">
            <a:spAutoFit/>
          </a:bodyPr>
          <a:lstStyle/>
          <a:p>
            <a:r>
              <a:rPr lang="en-US" sz="1200" dirty="0"/>
              <a:t>5</a:t>
            </a:r>
          </a:p>
        </p:txBody>
      </p:sp>
      <p:pic>
        <p:nvPicPr>
          <p:cNvPr id="5" name="Picture 4">
            <a:extLst>
              <a:ext uri="{FF2B5EF4-FFF2-40B4-BE49-F238E27FC236}">
                <a16:creationId xmlns:a16="http://schemas.microsoft.com/office/drawing/2014/main" id="{22B14C01-AC9A-2CD2-0CD0-56A235608C92}"/>
              </a:ext>
            </a:extLst>
          </p:cNvPr>
          <p:cNvPicPr>
            <a:picLocks noChangeAspect="1"/>
          </p:cNvPicPr>
          <p:nvPr/>
        </p:nvPicPr>
        <p:blipFill>
          <a:blip r:embed="rId2"/>
          <a:stretch>
            <a:fillRect/>
          </a:stretch>
        </p:blipFill>
        <p:spPr>
          <a:xfrm>
            <a:off x="4038292" y="2381176"/>
            <a:ext cx="6376835" cy="4145280"/>
          </a:xfrm>
          <a:prstGeom prst="rect">
            <a:avLst/>
          </a:prstGeom>
        </p:spPr>
      </p:pic>
      <p:sp>
        <p:nvSpPr>
          <p:cNvPr id="6" name="Rectangle 5">
            <a:extLst>
              <a:ext uri="{FF2B5EF4-FFF2-40B4-BE49-F238E27FC236}">
                <a16:creationId xmlns:a16="http://schemas.microsoft.com/office/drawing/2014/main" id="{A6FF9207-7C68-99CD-5E46-847EDAA507D5}"/>
              </a:ext>
            </a:extLst>
          </p:cNvPr>
          <p:cNvSpPr/>
          <p:nvPr/>
        </p:nvSpPr>
        <p:spPr>
          <a:xfrm>
            <a:off x="4001729" y="2328082"/>
            <a:ext cx="6449962" cy="4198374"/>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2129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FF90-EBDF-0E58-0784-AAE784B4ECA6}"/>
              </a:ext>
            </a:extLst>
          </p:cNvPr>
          <p:cNvSpPr>
            <a:spLocks noGrp="1"/>
          </p:cNvSpPr>
          <p:nvPr>
            <p:ph type="title"/>
          </p:nvPr>
        </p:nvSpPr>
        <p:spPr>
          <a:xfrm>
            <a:off x="504825" y="365125"/>
            <a:ext cx="11401425" cy="1101725"/>
          </a:xfrm>
        </p:spPr>
        <p:txBody>
          <a:bodyPr>
            <a:normAutofit/>
          </a:bodyPr>
          <a:lstStyle/>
          <a:p>
            <a:r>
              <a:rPr kumimoji="0" lang="en-US" sz="34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Special Assessment Receivables</a:t>
            </a:r>
            <a:endParaRPr lang="en-US" sz="3400" dirty="0"/>
          </a:p>
        </p:txBody>
      </p:sp>
      <p:sp>
        <p:nvSpPr>
          <p:cNvPr id="8" name="TextBox 7">
            <a:extLst>
              <a:ext uri="{FF2B5EF4-FFF2-40B4-BE49-F238E27FC236}">
                <a16:creationId xmlns:a16="http://schemas.microsoft.com/office/drawing/2014/main" id="{23FA8CE7-572D-957B-26B6-D38601D1DAFC}"/>
              </a:ext>
            </a:extLst>
          </p:cNvPr>
          <p:cNvSpPr txBox="1"/>
          <p:nvPr/>
        </p:nvSpPr>
        <p:spPr>
          <a:xfrm>
            <a:off x="504825" y="1486535"/>
            <a:ext cx="4677114" cy="369332"/>
          </a:xfrm>
          <a:prstGeom prst="rect">
            <a:avLst/>
          </a:prstGeom>
          <a:noFill/>
        </p:spPr>
        <p:txBody>
          <a:bodyPr wrap="none" rtlCol="0">
            <a:spAutoFit/>
          </a:bodyPr>
          <a:lstStyle/>
          <a:p>
            <a:r>
              <a:rPr lang="en-US" b="1" u="sng" dirty="0"/>
              <a:t>Outstanding balance by Unit as of May 20th</a:t>
            </a:r>
          </a:p>
        </p:txBody>
      </p:sp>
      <p:sp>
        <p:nvSpPr>
          <p:cNvPr id="10" name="TextBox 9">
            <a:extLst>
              <a:ext uri="{FF2B5EF4-FFF2-40B4-BE49-F238E27FC236}">
                <a16:creationId xmlns:a16="http://schemas.microsoft.com/office/drawing/2014/main" id="{5D2BE9B9-749C-D0D3-BC60-35566EF4472C}"/>
              </a:ext>
            </a:extLst>
          </p:cNvPr>
          <p:cNvSpPr txBox="1"/>
          <p:nvPr/>
        </p:nvSpPr>
        <p:spPr>
          <a:xfrm>
            <a:off x="5924550" y="1774388"/>
            <a:ext cx="5400675" cy="409342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rPr>
              <a:t>Significant progress has been made collecting </a:t>
            </a:r>
            <a:r>
              <a:rPr lang="en-US" sz="2000" b="1" dirty="0">
                <a:solidFill>
                  <a:srgbClr val="002060"/>
                </a:solidFill>
                <a:latin typeface="Aptos" panose="02110004020202020204"/>
              </a:rPr>
              <a:t>S</a:t>
            </a:r>
            <a:r>
              <a:rPr kumimoji="0" lang="en-US" sz="2000" b="1" i="0" u="none" strike="noStrike" kern="1200" cap="none" spc="0" normalizeH="0" baseline="0" noProof="0" dirty="0" err="1">
                <a:ln>
                  <a:noFill/>
                </a:ln>
                <a:solidFill>
                  <a:srgbClr val="002060"/>
                </a:solidFill>
                <a:effectLst/>
                <a:uLnTx/>
                <a:uFillTx/>
                <a:latin typeface="Aptos" panose="02110004020202020204"/>
                <a:ea typeface="+mn-ea"/>
                <a:cs typeface="+mn-cs"/>
              </a:rPr>
              <a:t>pecial</a:t>
            </a:r>
            <a:r>
              <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rPr>
              <a:t> Assessments from residents, through May 20</a:t>
            </a:r>
            <a:r>
              <a:rPr kumimoji="0" lang="en-US" sz="2000" b="1" i="0" u="none" strike="noStrike" kern="1200" cap="none" spc="0" normalizeH="0" baseline="30000" noProof="0" dirty="0">
                <a:ln>
                  <a:noFill/>
                </a:ln>
                <a:solidFill>
                  <a:srgbClr val="002060"/>
                </a:solidFill>
                <a:effectLst/>
                <a:uLnTx/>
                <a:uFillTx/>
                <a:latin typeface="Aptos" panose="02110004020202020204"/>
                <a:ea typeface="+mn-ea"/>
                <a:cs typeface="+mn-cs"/>
              </a:rPr>
              <a:t>th</a:t>
            </a:r>
            <a:r>
              <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rPr>
              <a:t> over 95% has been received.</a:t>
            </a:r>
            <a:br>
              <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rPr>
            </a:br>
            <a:endParaRPr kumimoji="0" lang="en-US" sz="2000" b="1" i="0" u="none" strike="noStrike" kern="1200" cap="none" spc="0" normalizeH="0" baseline="0" noProof="0" dirty="0">
              <a:ln>
                <a:noFill/>
              </a:ln>
              <a:solidFill>
                <a:srgbClr val="00206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002060"/>
                </a:solidFill>
                <a:latin typeface="Aptos" panose="02110004020202020204"/>
              </a:rPr>
              <a:t>Outstanding balances are listed in the table by unit.</a:t>
            </a:r>
            <a:br>
              <a:rPr lang="en-US" sz="2000" b="1" dirty="0">
                <a:solidFill>
                  <a:srgbClr val="002060"/>
                </a:solidFill>
                <a:latin typeface="Aptos" panose="02110004020202020204"/>
              </a:rPr>
            </a:br>
            <a:endParaRPr lang="en-US" sz="2000" b="1" dirty="0">
              <a:solidFill>
                <a:srgbClr val="002060"/>
              </a:solidFill>
              <a:latin typeface="Aptos" panose="0211000402020202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solidFill>
                  <a:srgbClr val="002060"/>
                </a:solidFill>
                <a:latin typeface="Aptos" panose="02110004020202020204"/>
              </a:rPr>
              <a:t> Given the office transition and accounting challenges inherited, if anyone believes this information is incorrect, please contact Tom or any board member to review details</a:t>
            </a:r>
            <a:endParaRPr lang="en-US" sz="2000" b="1" dirty="0">
              <a:solidFill>
                <a:srgbClr val="002060"/>
              </a:solidFill>
            </a:endParaRPr>
          </a:p>
        </p:txBody>
      </p:sp>
      <p:sp>
        <p:nvSpPr>
          <p:cNvPr id="3" name="TextBox 2">
            <a:extLst>
              <a:ext uri="{FF2B5EF4-FFF2-40B4-BE49-F238E27FC236}">
                <a16:creationId xmlns:a16="http://schemas.microsoft.com/office/drawing/2014/main" id="{38307905-AD4F-C831-66EF-1CBFB62FE9CC}"/>
              </a:ext>
            </a:extLst>
          </p:cNvPr>
          <p:cNvSpPr txBox="1"/>
          <p:nvPr/>
        </p:nvSpPr>
        <p:spPr>
          <a:xfrm>
            <a:off x="11788877" y="6426200"/>
            <a:ext cx="266420" cy="276999"/>
          </a:xfrm>
          <a:prstGeom prst="rect">
            <a:avLst/>
          </a:prstGeom>
          <a:noFill/>
        </p:spPr>
        <p:txBody>
          <a:bodyPr wrap="none" rtlCol="0">
            <a:spAutoFit/>
          </a:bodyPr>
          <a:lstStyle/>
          <a:p>
            <a:r>
              <a:rPr lang="en-US" sz="1200" dirty="0"/>
              <a:t>6</a:t>
            </a:r>
          </a:p>
        </p:txBody>
      </p:sp>
      <p:pic>
        <p:nvPicPr>
          <p:cNvPr id="6" name="Picture 5">
            <a:extLst>
              <a:ext uri="{FF2B5EF4-FFF2-40B4-BE49-F238E27FC236}">
                <a16:creationId xmlns:a16="http://schemas.microsoft.com/office/drawing/2014/main" id="{30E66F17-3B2E-E998-F261-2F49277C6BFA}"/>
              </a:ext>
            </a:extLst>
          </p:cNvPr>
          <p:cNvPicPr>
            <a:picLocks noChangeAspect="1"/>
          </p:cNvPicPr>
          <p:nvPr/>
        </p:nvPicPr>
        <p:blipFill>
          <a:blip r:embed="rId2"/>
          <a:stretch>
            <a:fillRect/>
          </a:stretch>
        </p:blipFill>
        <p:spPr>
          <a:xfrm>
            <a:off x="1000760" y="1946910"/>
            <a:ext cx="3139440" cy="4244340"/>
          </a:xfrm>
          <a:prstGeom prst="rect">
            <a:avLst/>
          </a:prstGeom>
        </p:spPr>
      </p:pic>
    </p:spTree>
    <p:extLst>
      <p:ext uri="{BB962C8B-B14F-4D97-AF65-F5344CB8AC3E}">
        <p14:creationId xmlns:p14="http://schemas.microsoft.com/office/powerpoint/2010/main" val="1308022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65F9-5F13-134B-0A85-8A9AF4DA7DB3}"/>
              </a:ext>
            </a:extLst>
          </p:cNvPr>
          <p:cNvSpPr>
            <a:spLocks noGrp="1"/>
          </p:cNvSpPr>
          <p:nvPr>
            <p:ph type="title"/>
          </p:nvPr>
        </p:nvSpPr>
        <p:spPr>
          <a:xfrm>
            <a:off x="212501" y="92284"/>
            <a:ext cx="10515600" cy="458607"/>
          </a:xfrm>
        </p:spPr>
        <p:txBody>
          <a:bodyPr>
            <a:normAutofit/>
          </a:bodyPr>
          <a:lstStyle/>
          <a:p>
            <a:r>
              <a:rPr kumimoji="0" lang="en-US" sz="24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Operating Results Trend </a:t>
            </a:r>
            <a:endParaRPr lang="en-US" sz="2400" dirty="0"/>
          </a:p>
        </p:txBody>
      </p:sp>
      <p:pic>
        <p:nvPicPr>
          <p:cNvPr id="10" name="Picture 9">
            <a:extLst>
              <a:ext uri="{FF2B5EF4-FFF2-40B4-BE49-F238E27FC236}">
                <a16:creationId xmlns:a16="http://schemas.microsoft.com/office/drawing/2014/main" id="{1680AE53-FCB2-D76A-0A3A-B97DE849FC91}"/>
              </a:ext>
            </a:extLst>
          </p:cNvPr>
          <p:cNvPicPr>
            <a:picLocks noChangeAspect="1"/>
          </p:cNvPicPr>
          <p:nvPr/>
        </p:nvPicPr>
        <p:blipFill>
          <a:blip r:embed="rId2"/>
          <a:stretch>
            <a:fillRect/>
          </a:stretch>
        </p:blipFill>
        <p:spPr>
          <a:xfrm>
            <a:off x="476019" y="944508"/>
            <a:ext cx="7848203" cy="5658299"/>
          </a:xfrm>
          <a:prstGeom prst="rect">
            <a:avLst/>
          </a:prstGeom>
        </p:spPr>
      </p:pic>
      <p:sp>
        <p:nvSpPr>
          <p:cNvPr id="11" name="TextBox 10">
            <a:extLst>
              <a:ext uri="{FF2B5EF4-FFF2-40B4-BE49-F238E27FC236}">
                <a16:creationId xmlns:a16="http://schemas.microsoft.com/office/drawing/2014/main" id="{E85A6329-0C37-9C39-2F05-5B8675F8C6FE}"/>
              </a:ext>
            </a:extLst>
          </p:cNvPr>
          <p:cNvSpPr txBox="1"/>
          <p:nvPr/>
        </p:nvSpPr>
        <p:spPr>
          <a:xfrm>
            <a:off x="212501" y="488810"/>
            <a:ext cx="8229369" cy="369332"/>
          </a:xfrm>
          <a:prstGeom prst="rect">
            <a:avLst/>
          </a:prstGeom>
          <a:noFill/>
        </p:spPr>
        <p:txBody>
          <a:bodyPr wrap="none" rtlCol="0">
            <a:spAutoFit/>
          </a:bodyPr>
          <a:lstStyle/>
          <a:p>
            <a:r>
              <a:rPr lang="en-US" dirty="0"/>
              <a:t>Operating Expense November through April without Special Assessment Costs</a:t>
            </a:r>
          </a:p>
        </p:txBody>
      </p:sp>
      <p:sp>
        <p:nvSpPr>
          <p:cNvPr id="12" name="TextBox 11">
            <a:extLst>
              <a:ext uri="{FF2B5EF4-FFF2-40B4-BE49-F238E27FC236}">
                <a16:creationId xmlns:a16="http://schemas.microsoft.com/office/drawing/2014/main" id="{5D766A00-5210-9CC2-AB20-E70C37EF2E67}"/>
              </a:ext>
            </a:extLst>
          </p:cNvPr>
          <p:cNvSpPr txBox="1"/>
          <p:nvPr/>
        </p:nvSpPr>
        <p:spPr>
          <a:xfrm>
            <a:off x="8587740" y="488810"/>
            <a:ext cx="3391759" cy="535531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2060"/>
                </a:solidFill>
              </a:rPr>
              <a:t>The yellow highlight expenses with irregular trends that likely have high one-time costs.   </a:t>
            </a:r>
            <a:br>
              <a:rPr lang="en-US" dirty="0">
                <a:solidFill>
                  <a:srgbClr val="002060"/>
                </a:solidFill>
              </a:rPr>
            </a:br>
            <a:endParaRPr lang="en-US" dirty="0">
              <a:solidFill>
                <a:srgbClr val="002060"/>
              </a:solidFill>
            </a:endParaRPr>
          </a:p>
          <a:p>
            <a:pPr marL="285750" indent="-285750">
              <a:buFont typeface="Arial" panose="020B0604020202020204" pitchFamily="34" charset="0"/>
              <a:buChar char="•"/>
            </a:pPr>
            <a:r>
              <a:rPr lang="en-US" dirty="0">
                <a:solidFill>
                  <a:srgbClr val="002060"/>
                </a:solidFill>
              </a:rPr>
              <a:t>These will be analyzed and normalized as part of “right placing” and ongoing expense and HOA Forecasts. </a:t>
            </a:r>
            <a:br>
              <a:rPr lang="en-US" dirty="0">
                <a:solidFill>
                  <a:srgbClr val="002060"/>
                </a:solidFill>
              </a:rPr>
            </a:br>
            <a:endParaRPr lang="en-US" dirty="0">
              <a:solidFill>
                <a:srgbClr val="002060"/>
              </a:solidFill>
            </a:endParaRPr>
          </a:p>
          <a:p>
            <a:pPr marL="285750" indent="-285750">
              <a:buFont typeface="Arial" panose="020B0604020202020204" pitchFamily="34" charset="0"/>
              <a:buChar char="•"/>
            </a:pPr>
            <a:r>
              <a:rPr lang="en-US" dirty="0">
                <a:solidFill>
                  <a:srgbClr val="002060"/>
                </a:solidFill>
              </a:rPr>
              <a:t>The Statements must also be reviewed with Sterling accountant and updated in QuickBooks.</a:t>
            </a:r>
            <a:br>
              <a:rPr lang="en-US" dirty="0">
                <a:solidFill>
                  <a:srgbClr val="002060"/>
                </a:solidFill>
              </a:rPr>
            </a:br>
            <a:endParaRPr lang="en-US" dirty="0">
              <a:solidFill>
                <a:srgbClr val="002060"/>
              </a:solidFill>
            </a:endParaRPr>
          </a:p>
          <a:p>
            <a:pPr marL="285750" indent="-285750">
              <a:buFont typeface="Arial" panose="020B0604020202020204" pitchFamily="34" charset="0"/>
              <a:buChar char="•"/>
            </a:pPr>
            <a:r>
              <a:rPr lang="en-US" dirty="0">
                <a:solidFill>
                  <a:srgbClr val="002060"/>
                </a:solidFill>
              </a:rPr>
              <a:t>Residents, significant 2023 and 2024 HOA receivables remain outstanding.  Please check your balances.</a:t>
            </a:r>
          </a:p>
        </p:txBody>
      </p:sp>
      <p:sp>
        <p:nvSpPr>
          <p:cNvPr id="13" name="TextBox 12">
            <a:extLst>
              <a:ext uri="{FF2B5EF4-FFF2-40B4-BE49-F238E27FC236}">
                <a16:creationId xmlns:a16="http://schemas.microsoft.com/office/drawing/2014/main" id="{B25B86E6-144F-E279-920D-54A5D89C257F}"/>
              </a:ext>
            </a:extLst>
          </p:cNvPr>
          <p:cNvSpPr txBox="1"/>
          <p:nvPr/>
        </p:nvSpPr>
        <p:spPr>
          <a:xfrm>
            <a:off x="3114034" y="6479697"/>
            <a:ext cx="3611886" cy="246221"/>
          </a:xfrm>
          <a:prstGeom prst="rect">
            <a:avLst/>
          </a:prstGeom>
          <a:noFill/>
        </p:spPr>
        <p:txBody>
          <a:bodyPr wrap="none" rtlCol="0">
            <a:spAutoFit/>
          </a:bodyPr>
          <a:lstStyle/>
          <a:p>
            <a:r>
              <a:rPr lang="en-US" sz="1000" i="1" dirty="0"/>
              <a:t>Note: Detail by Expense Line is available in the attached Excel.</a:t>
            </a:r>
          </a:p>
        </p:txBody>
      </p:sp>
      <p:sp>
        <p:nvSpPr>
          <p:cNvPr id="3" name="TextBox 2">
            <a:extLst>
              <a:ext uri="{FF2B5EF4-FFF2-40B4-BE49-F238E27FC236}">
                <a16:creationId xmlns:a16="http://schemas.microsoft.com/office/drawing/2014/main" id="{A8E7E91C-27AE-9B98-691D-8B74A87FE146}"/>
              </a:ext>
            </a:extLst>
          </p:cNvPr>
          <p:cNvSpPr txBox="1"/>
          <p:nvPr/>
        </p:nvSpPr>
        <p:spPr>
          <a:xfrm>
            <a:off x="11734010" y="6398120"/>
            <a:ext cx="266420" cy="276999"/>
          </a:xfrm>
          <a:prstGeom prst="rect">
            <a:avLst/>
          </a:prstGeom>
          <a:noFill/>
        </p:spPr>
        <p:txBody>
          <a:bodyPr wrap="none" rtlCol="0">
            <a:spAutoFit/>
          </a:bodyPr>
          <a:lstStyle/>
          <a:p>
            <a:r>
              <a:rPr lang="en-US" sz="1200" dirty="0"/>
              <a:t>7</a:t>
            </a:r>
          </a:p>
        </p:txBody>
      </p:sp>
    </p:spTree>
    <p:extLst>
      <p:ext uri="{BB962C8B-B14F-4D97-AF65-F5344CB8AC3E}">
        <p14:creationId xmlns:p14="http://schemas.microsoft.com/office/powerpoint/2010/main" val="4270097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0639-29A3-0B7A-E82E-393D155F2F33}"/>
              </a:ext>
            </a:extLst>
          </p:cNvPr>
          <p:cNvSpPr>
            <a:spLocks noGrp="1"/>
          </p:cNvSpPr>
          <p:nvPr>
            <p:ph type="title"/>
          </p:nvPr>
        </p:nvSpPr>
        <p:spPr>
          <a:xfrm>
            <a:off x="678180" y="0"/>
            <a:ext cx="10515600" cy="777240"/>
          </a:xfrm>
        </p:spPr>
        <p:txBody>
          <a:bodyPr>
            <a:normAutofit/>
          </a:bodyPr>
          <a:lstStyle/>
          <a:p>
            <a:r>
              <a:rPr kumimoji="0" lang="en-US" sz="3400" b="1" i="0" u="none" strike="noStrike" kern="1200" cap="none" spc="0" normalizeH="0" baseline="0" noProof="0" dirty="0">
                <a:ln>
                  <a:noFill/>
                </a:ln>
                <a:solidFill>
                  <a:srgbClr val="002060"/>
                </a:solidFill>
                <a:effectLst/>
                <a:uLnTx/>
                <a:uFillTx/>
                <a:latin typeface="Aptos Display" panose="02110004020202020204"/>
                <a:ea typeface="+mj-ea"/>
                <a:cs typeface="+mj-cs"/>
              </a:rPr>
              <a:t>Island Club Phase Four – Next Steps</a:t>
            </a:r>
            <a:endParaRPr lang="en-US" dirty="0"/>
          </a:p>
        </p:txBody>
      </p:sp>
      <p:sp>
        <p:nvSpPr>
          <p:cNvPr id="6" name="TextBox 5">
            <a:extLst>
              <a:ext uri="{FF2B5EF4-FFF2-40B4-BE49-F238E27FC236}">
                <a16:creationId xmlns:a16="http://schemas.microsoft.com/office/drawing/2014/main" id="{4F64D14A-2A08-8776-E4BF-81BF45DC7783}"/>
              </a:ext>
            </a:extLst>
          </p:cNvPr>
          <p:cNvSpPr txBox="1"/>
          <p:nvPr/>
        </p:nvSpPr>
        <p:spPr>
          <a:xfrm>
            <a:off x="563880" y="963479"/>
            <a:ext cx="10744200" cy="5724644"/>
          </a:xfrm>
          <a:prstGeom prst="rect">
            <a:avLst/>
          </a:prstGeom>
          <a:noFill/>
        </p:spPr>
        <p:txBody>
          <a:bodyPr wrap="square" rtlCol="0">
            <a:spAutoFit/>
          </a:bodyPr>
          <a:lstStyle/>
          <a:p>
            <a:pPr marL="342900" indent="-342900">
              <a:buFont typeface="+mj-lt"/>
              <a:buAutoNum type="arabicPeriod"/>
            </a:pPr>
            <a:r>
              <a:rPr lang="en-US" sz="1600" dirty="0"/>
              <a:t>Complete review and “right placement of Special Assessment and out of pattern Operating Expenses</a:t>
            </a:r>
            <a:br>
              <a:rPr lang="en-US" sz="1600" dirty="0"/>
            </a:br>
            <a:r>
              <a:rPr lang="en-US" sz="1600" dirty="0"/>
              <a:t>Tom to lead with Board – Expected Completion June15th</a:t>
            </a:r>
            <a:br>
              <a:rPr lang="en-US" sz="1600" dirty="0"/>
            </a:br>
            <a:endParaRPr lang="en-US" sz="1600" dirty="0"/>
          </a:p>
          <a:p>
            <a:pPr marL="342900" indent="-342900">
              <a:buFont typeface="+mj-lt"/>
              <a:buAutoNum type="arabicPeriod"/>
            </a:pPr>
            <a:r>
              <a:rPr lang="en-US" sz="1600" dirty="0"/>
              <a:t>Document Roles and Responsibilities for New Office Manager position.</a:t>
            </a:r>
            <a:br>
              <a:rPr lang="en-US" sz="1600" dirty="0"/>
            </a:br>
            <a:r>
              <a:rPr lang="en-US" sz="1600" dirty="0"/>
              <a:t>Frank, Joe and Tom to develop – Expected Completion June 1</a:t>
            </a:r>
            <a:r>
              <a:rPr lang="en-US" sz="1600" baseline="30000" dirty="0"/>
              <a:t>st</a:t>
            </a:r>
            <a:br>
              <a:rPr lang="en-US" sz="1600" dirty="0"/>
            </a:br>
            <a:endParaRPr lang="en-US" sz="1600" dirty="0"/>
          </a:p>
          <a:p>
            <a:pPr marL="342900" indent="-342900">
              <a:buFont typeface="+mj-lt"/>
              <a:buAutoNum type="arabicPeriod"/>
            </a:pPr>
            <a:r>
              <a:rPr lang="en-US" sz="1600" dirty="0"/>
              <a:t>Ensure all support resource have appropriate 1099 structure or insurance information in place.</a:t>
            </a:r>
            <a:br>
              <a:rPr lang="en-US" sz="1600" dirty="0"/>
            </a:br>
            <a:endParaRPr lang="en-US" sz="1600" dirty="0"/>
          </a:p>
          <a:p>
            <a:pPr marL="342900" indent="-342900">
              <a:buFont typeface="+mj-lt"/>
              <a:buAutoNum type="arabicPeriod"/>
            </a:pPr>
            <a:r>
              <a:rPr lang="en-US" sz="1600" dirty="0"/>
              <a:t>Hire new Office Manager - Joe and Marco to lead – timing ASAP</a:t>
            </a:r>
            <a:br>
              <a:rPr lang="en-US" sz="1600" dirty="0"/>
            </a:br>
            <a:endParaRPr lang="en-US" sz="1600" dirty="0"/>
          </a:p>
          <a:p>
            <a:pPr marL="342900" indent="-342900">
              <a:buFont typeface="+mj-lt"/>
              <a:buAutoNum type="arabicPeriod"/>
            </a:pPr>
            <a:r>
              <a:rPr lang="en-US" sz="1600" dirty="0"/>
              <a:t>Meet with Sterling Accounting firm and define expected Services, levels, timing and rates going forward</a:t>
            </a:r>
            <a:br>
              <a:rPr lang="en-US" sz="1600" dirty="0"/>
            </a:br>
            <a:r>
              <a:rPr lang="en-US" sz="1600" dirty="0"/>
              <a:t>Joe and Tom to lead – expected completion by June 15</a:t>
            </a:r>
            <a:r>
              <a:rPr lang="en-US" sz="1600" baseline="30000" dirty="0"/>
              <a:t>th</a:t>
            </a:r>
            <a:br>
              <a:rPr lang="en-US" sz="1600" dirty="0"/>
            </a:br>
            <a:endParaRPr lang="en-US" sz="1600" dirty="0"/>
          </a:p>
          <a:p>
            <a:pPr marL="342900" indent="-342900">
              <a:buFont typeface="+mj-lt"/>
              <a:buAutoNum type="arabicPeriod"/>
            </a:pPr>
            <a:r>
              <a:rPr lang="en-US" sz="1600" dirty="0"/>
              <a:t>Communicate / Follow-up with Residents on next steps for past due HOA and SA Receivables </a:t>
            </a:r>
            <a:br>
              <a:rPr lang="en-US" sz="1600" dirty="0"/>
            </a:br>
            <a:r>
              <a:rPr lang="en-US" sz="1600" dirty="0"/>
              <a:t>Marco – begin June 1st and ongoing</a:t>
            </a:r>
            <a:br>
              <a:rPr lang="en-US" sz="1600" dirty="0"/>
            </a:br>
            <a:endParaRPr lang="en-US" sz="1600" dirty="0"/>
          </a:p>
          <a:p>
            <a:pPr marL="342900" indent="-342900">
              <a:buFont typeface="+mj-lt"/>
              <a:buAutoNum type="arabicPeriod"/>
            </a:pPr>
            <a:r>
              <a:rPr lang="en-US" sz="1600" dirty="0"/>
              <a:t>Continue to track SA spend and ensure sufficient budget remains for Painting and Landscaping</a:t>
            </a:r>
            <a:br>
              <a:rPr lang="en-US" sz="1600" dirty="0"/>
            </a:br>
            <a:r>
              <a:rPr lang="en-US" sz="1600" dirty="0"/>
              <a:t>Tom and Board - ongoing</a:t>
            </a:r>
            <a:br>
              <a:rPr lang="en-US" sz="1600" dirty="0"/>
            </a:br>
            <a:endParaRPr lang="en-US" sz="1600" dirty="0"/>
          </a:p>
          <a:p>
            <a:pPr marL="342900" indent="-342900">
              <a:buFont typeface="+mj-lt"/>
              <a:buAutoNum type="arabicPeriod"/>
            </a:pPr>
            <a:r>
              <a:rPr lang="en-US" sz="1600" dirty="0"/>
              <a:t>Begin process to procure new Reserve Study</a:t>
            </a:r>
            <a:br>
              <a:rPr lang="en-US" sz="1600" dirty="0"/>
            </a:br>
            <a:r>
              <a:rPr lang="en-US" sz="1600" dirty="0"/>
              <a:t>Tom and Joe to Lead, discussions with attorney have commenced, ongoing as renovations complete</a:t>
            </a:r>
            <a:br>
              <a:rPr lang="en-US" sz="1600" dirty="0"/>
            </a:br>
            <a:r>
              <a:rPr lang="en-US" sz="1600" dirty="0"/>
              <a:t> </a:t>
            </a:r>
          </a:p>
          <a:p>
            <a:r>
              <a:rPr lang="en-US" sz="1400" dirty="0"/>
              <a:t> </a:t>
            </a:r>
          </a:p>
        </p:txBody>
      </p:sp>
      <p:sp>
        <p:nvSpPr>
          <p:cNvPr id="3" name="TextBox 2">
            <a:extLst>
              <a:ext uri="{FF2B5EF4-FFF2-40B4-BE49-F238E27FC236}">
                <a16:creationId xmlns:a16="http://schemas.microsoft.com/office/drawing/2014/main" id="{A128B986-CB11-FA85-7774-165CA066F09D}"/>
              </a:ext>
            </a:extLst>
          </p:cNvPr>
          <p:cNvSpPr txBox="1"/>
          <p:nvPr/>
        </p:nvSpPr>
        <p:spPr>
          <a:xfrm>
            <a:off x="11742420" y="6371303"/>
            <a:ext cx="266420" cy="276999"/>
          </a:xfrm>
          <a:prstGeom prst="rect">
            <a:avLst/>
          </a:prstGeom>
          <a:noFill/>
        </p:spPr>
        <p:txBody>
          <a:bodyPr wrap="none" rtlCol="0">
            <a:spAutoFit/>
          </a:bodyPr>
          <a:lstStyle/>
          <a:p>
            <a:r>
              <a:rPr lang="en-US" sz="1200" dirty="0"/>
              <a:t>8</a:t>
            </a:r>
          </a:p>
        </p:txBody>
      </p:sp>
    </p:spTree>
    <p:extLst>
      <p:ext uri="{BB962C8B-B14F-4D97-AF65-F5344CB8AC3E}">
        <p14:creationId xmlns:p14="http://schemas.microsoft.com/office/powerpoint/2010/main" val="425531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881</TotalTime>
  <Words>798</Words>
  <Application>Microsoft Office PowerPoint</Application>
  <PresentationFormat>Widescreen</PresentationFormat>
  <Paragraphs>54</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Island Club - Phase Four</vt:lpstr>
      <vt:lpstr>Island Club Phase Four – Treasurer Opening Remarks</vt:lpstr>
      <vt:lpstr>Island Club Phase Four – Special Assessment Budget</vt:lpstr>
      <vt:lpstr>Island Club Phase Four – Special Assessment Progress</vt:lpstr>
      <vt:lpstr>Island Club Phase Four – Other Expense Detail </vt:lpstr>
      <vt:lpstr>Island Club Phase Four – Special Assessment Receivables</vt:lpstr>
      <vt:lpstr>Island Club Phase Four – Operating Results Trend </vt:lpstr>
      <vt:lpstr>Island Club Phase Four –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Island Club Phase Four</dc:title>
  <dc:creator>Thomas DeMaggio</dc:creator>
  <cp:lastModifiedBy>Thomas DeMaggio</cp:lastModifiedBy>
  <cp:revision>3</cp:revision>
  <cp:lastPrinted>2024-05-20T23:22:38Z</cp:lastPrinted>
  <dcterms:created xsi:type="dcterms:W3CDTF">2024-05-20T17:02:18Z</dcterms:created>
  <dcterms:modified xsi:type="dcterms:W3CDTF">2024-05-21T10:58:13Z</dcterms:modified>
</cp:coreProperties>
</file>